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6" r:id="rId1"/>
  </p:sldMasterIdLst>
  <p:notesMasterIdLst>
    <p:notesMasterId r:id="rId13"/>
  </p:notesMasterIdLst>
  <p:sldIdLst>
    <p:sldId id="304" r:id="rId2"/>
    <p:sldId id="270" r:id="rId3"/>
    <p:sldId id="271" r:id="rId4"/>
    <p:sldId id="272" r:id="rId5"/>
    <p:sldId id="273" r:id="rId6"/>
    <p:sldId id="274" r:id="rId7"/>
    <p:sldId id="277" r:id="rId8"/>
    <p:sldId id="279" r:id="rId9"/>
    <p:sldId id="280" r:id="rId10"/>
    <p:sldId id="281" r:id="rId11"/>
    <p:sldId id="282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  <a:srgbClr val="FFFF66"/>
    <a:srgbClr val="CCFFFF"/>
    <a:srgbClr val="CC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1422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406398-C650-43C3-BE7F-74E1F24939B6}" type="datetimeFigureOut">
              <a:rPr lang="ru-RU" smtClean="0"/>
              <a:t>27.03.2020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35FEB5-3029-47DA-B296-F8187FCA38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15795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746119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70031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364529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4"/>
            <a:ext cx="370332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6"/>
            <a:ext cx="3703320" cy="402335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27.03.2020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63244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2867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2867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27.03.2020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43141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27.03.2020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79072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27.03.2020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07552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60237" y="731520"/>
            <a:ext cx="5009393" cy="5257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6459786"/>
            <a:ext cx="1963883" cy="365125"/>
          </a:xfrm>
        </p:spPr>
        <p:txBody>
          <a:bodyPr/>
          <a:lstStyle>
            <a:lvl1pPr algn="l">
              <a:defRPr/>
            </a:lvl1pPr>
          </a:lstStyle>
          <a:p>
            <a:fld id="{5B106E36-FD25-4E2D-B0AA-010F637433A0}" type="datetimeFigureOut">
              <a:rPr lang="ru-RU" smtClean="0"/>
              <a:pPr/>
              <a:t>27.03.2020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1373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9520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59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27.03.2020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98000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22771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4779"/>
            <a:ext cx="1971675" cy="575742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4779"/>
            <a:ext cx="5800725" cy="5757420"/>
          </a:xfrm>
        </p:spPr>
        <p:txBody>
          <a:bodyPr vert="eaVert" lIns="45720" tIns="0" rIns="45720" bIns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05947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>
  <p:cSld name="Заголовок, картинка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Картинка 2"/>
          <p:cNvSpPr>
            <a:spLocks noGrp="1"/>
          </p:cNvSpPr>
          <p:nvPr>
            <p:ph type="clipArt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849671-0A0D-4B7A-A16D-DFF5B101826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409979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325BBC-4D44-4916-913E-2BF7450FFAB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17612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5"/>
            <a:ext cx="9144001" cy="65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27.03.2020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737845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532352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  <p:sldLayoutId id="2147483681" r:id="rId12"/>
    <p:sldLayoutId id="2147483682" r:id="rId13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2132856"/>
            <a:ext cx="7543800" cy="1450757"/>
          </a:xfrm>
        </p:spPr>
        <p:txBody>
          <a:bodyPr/>
          <a:lstStyle/>
          <a:p>
            <a:pPr algn="ctr"/>
            <a:r>
              <a:rPr lang="ru-RU" dirty="0" smtClean="0"/>
              <a:t>Классификация почв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379543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50825" y="115888"/>
            <a:ext cx="8713788" cy="1800225"/>
          </a:xfrm>
          <a:solidFill>
            <a:srgbClr val="EBD1DA"/>
          </a:solidFill>
        </p:spPr>
        <p:txBody>
          <a:bodyPr/>
          <a:lstStyle/>
          <a:p>
            <a:pPr algn="ctr" eaLnBrk="1" hangingPunct="1"/>
            <a:r>
              <a:rPr lang="ru-RU" sz="2400" b="1" i="1" dirty="0" smtClean="0"/>
              <a:t>Классификация почв</a:t>
            </a:r>
            <a:r>
              <a:rPr lang="ru-RU" sz="2400" dirty="0" smtClean="0"/>
              <a:t> – объединение их в группы на основании происхождения, важнейших свойств и особенностей плодородия</a:t>
            </a:r>
            <a:endParaRPr lang="ru-RU" sz="2400" b="1" dirty="0" smtClean="0">
              <a:solidFill>
                <a:srgbClr val="660066"/>
              </a:solidFill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23850" y="2060575"/>
            <a:ext cx="8569325" cy="4608513"/>
          </a:xfrm>
        </p:spPr>
        <p:txBody>
          <a:bodyPr/>
          <a:lstStyle/>
          <a:p>
            <a:pPr marL="609600" indent="-609600" algn="l" eaLnBrk="1" hangingPunct="1">
              <a:lnSpc>
                <a:spcPct val="90000"/>
              </a:lnSpc>
            </a:pPr>
            <a:r>
              <a:rPr lang="ru-RU" sz="2800" b="1" dirty="0" smtClean="0">
                <a:solidFill>
                  <a:srgbClr val="660066"/>
                </a:solidFill>
              </a:rPr>
              <a:t>            </a:t>
            </a:r>
            <a:r>
              <a:rPr lang="ru-RU" sz="2400" b="1" dirty="0" smtClean="0">
                <a:solidFill>
                  <a:srgbClr val="660066"/>
                </a:solidFill>
              </a:rPr>
              <a:t>Задачи классификации почв</a:t>
            </a:r>
          </a:p>
          <a:p>
            <a:pPr marL="609600" indent="-609600" algn="l" eaLnBrk="1" hangingPunct="1">
              <a:lnSpc>
                <a:spcPct val="90000"/>
              </a:lnSpc>
              <a:buFontTx/>
              <a:buChar char="•"/>
            </a:pPr>
            <a:r>
              <a:rPr lang="ru-RU" sz="2400" dirty="0" smtClean="0">
                <a:solidFill>
                  <a:schemeClr val="tx1"/>
                </a:solidFill>
              </a:rPr>
              <a:t>создание единого языка общения;</a:t>
            </a:r>
          </a:p>
          <a:p>
            <a:pPr marL="609600" indent="-609600" algn="l" eaLnBrk="1" hangingPunct="1">
              <a:lnSpc>
                <a:spcPct val="90000"/>
              </a:lnSpc>
              <a:buFontTx/>
              <a:buChar char="•"/>
            </a:pPr>
            <a:r>
              <a:rPr lang="ru-RU" sz="2400" dirty="0" smtClean="0">
                <a:solidFill>
                  <a:schemeClr val="tx1"/>
                </a:solidFill>
              </a:rPr>
              <a:t>отражение разнообразия почв, выявление общности и различий между почвенными разностями;</a:t>
            </a:r>
          </a:p>
          <a:p>
            <a:pPr marL="609600" indent="-609600" algn="l" eaLnBrk="1" hangingPunct="1">
              <a:lnSpc>
                <a:spcPct val="90000"/>
              </a:lnSpc>
              <a:buFontTx/>
              <a:buChar char="•"/>
            </a:pPr>
            <a:r>
              <a:rPr lang="ru-RU" sz="2400" dirty="0" smtClean="0">
                <a:solidFill>
                  <a:schemeClr val="tx1"/>
                </a:solidFill>
              </a:rPr>
              <a:t>научная основа для учета, охраны, использования почвенных ресурсов.</a:t>
            </a:r>
          </a:p>
          <a:p>
            <a:pPr marL="609600" indent="-609600" algn="l" eaLnBrk="1" hangingPunct="1">
              <a:lnSpc>
                <a:spcPct val="90000"/>
              </a:lnSpc>
            </a:pPr>
            <a:endParaRPr lang="ru-RU" sz="2400" dirty="0" smtClean="0">
              <a:solidFill>
                <a:schemeClr val="tx1"/>
              </a:solidFill>
            </a:endParaRPr>
          </a:p>
          <a:p>
            <a:pPr marL="609600" indent="-609600" algn="l" eaLnBrk="1" hangingPunct="1">
              <a:lnSpc>
                <a:spcPct val="90000"/>
              </a:lnSpc>
            </a:pPr>
            <a:r>
              <a:rPr lang="ru-RU" sz="2400" dirty="0" smtClean="0">
                <a:solidFill>
                  <a:schemeClr val="tx1"/>
                </a:solidFill>
              </a:rPr>
              <a:t>    Классификация базируется на </a:t>
            </a:r>
            <a:r>
              <a:rPr lang="ru-RU" sz="2400" b="1" i="1" dirty="0" smtClean="0">
                <a:solidFill>
                  <a:schemeClr val="tx1"/>
                </a:solidFill>
              </a:rPr>
              <a:t>номенклатуре</a:t>
            </a:r>
            <a:r>
              <a:rPr lang="ru-RU" sz="2400" i="1" dirty="0" smtClean="0">
                <a:solidFill>
                  <a:schemeClr val="tx1"/>
                </a:solidFill>
              </a:rPr>
              <a:t>,</a:t>
            </a:r>
            <a:r>
              <a:rPr lang="ru-RU" sz="2400" dirty="0" smtClean="0">
                <a:solidFill>
                  <a:schemeClr val="tx1"/>
                </a:solidFill>
              </a:rPr>
              <a:t> </a:t>
            </a:r>
            <a:r>
              <a:rPr lang="ru-RU" sz="2400" b="1" i="1" dirty="0" smtClean="0">
                <a:solidFill>
                  <a:schemeClr val="tx1"/>
                </a:solidFill>
              </a:rPr>
              <a:t>таксономии</a:t>
            </a:r>
            <a:r>
              <a:rPr lang="ru-RU" sz="2400" dirty="0" smtClean="0">
                <a:solidFill>
                  <a:schemeClr val="tx1"/>
                </a:solidFill>
              </a:rPr>
              <a:t> и </a:t>
            </a:r>
            <a:r>
              <a:rPr lang="ru-RU" sz="2400" b="1" i="1" dirty="0" smtClean="0">
                <a:solidFill>
                  <a:schemeClr val="tx1"/>
                </a:solidFill>
              </a:rPr>
              <a:t>диагностике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728092" y="476672"/>
            <a:ext cx="7543800" cy="756633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ru-RU" sz="2800" b="1" dirty="0" smtClean="0"/>
              <a:t>Классификационные системы, используемые в современном  почвоведении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>
          <a:xfrm>
            <a:off x="323528" y="1772816"/>
            <a:ext cx="8352928" cy="4277072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ru-RU" sz="2400" b="1" dirty="0" smtClean="0"/>
              <a:t>«Классификация и диагностика почв СССР, 1977»</a:t>
            </a:r>
            <a:r>
              <a:rPr lang="ru-RU" sz="2400" dirty="0" smtClean="0"/>
              <a:t> - </a:t>
            </a:r>
            <a:endParaRPr lang="en-US" sz="2400" dirty="0" smtClean="0"/>
          </a:p>
          <a:p>
            <a:pPr eaLnBrk="1" hangingPunct="1">
              <a:buFontTx/>
              <a:buNone/>
            </a:pPr>
            <a:r>
              <a:rPr lang="en-US" sz="2400" dirty="0" smtClean="0"/>
              <a:t>  </a:t>
            </a:r>
            <a:r>
              <a:rPr lang="ru-RU" sz="2400" dirty="0" err="1" smtClean="0"/>
              <a:t>эколого</a:t>
            </a:r>
            <a:r>
              <a:rPr lang="en-US" sz="2400" dirty="0" smtClean="0"/>
              <a:t> </a:t>
            </a:r>
            <a:r>
              <a:rPr lang="ru-RU" sz="2400" dirty="0" smtClean="0"/>
              <a:t>- генетическая;</a:t>
            </a:r>
            <a:endParaRPr lang="en-US" sz="2400" dirty="0" smtClean="0"/>
          </a:p>
          <a:p>
            <a:pPr eaLnBrk="1" hangingPunct="1">
              <a:buFontTx/>
              <a:buNone/>
            </a:pPr>
            <a:endParaRPr lang="ru-RU" sz="2400" dirty="0" smtClean="0"/>
          </a:p>
          <a:p>
            <a:pPr eaLnBrk="1" hangingPunct="1">
              <a:buFontTx/>
              <a:buNone/>
            </a:pPr>
            <a:r>
              <a:rPr lang="ru-RU" sz="2400" b="1" dirty="0" smtClean="0"/>
              <a:t>«Классификация почв России, 2004»</a:t>
            </a:r>
            <a:r>
              <a:rPr lang="ru-RU" sz="2400" dirty="0" smtClean="0"/>
              <a:t> - субстантивно-генетическая;</a:t>
            </a:r>
          </a:p>
          <a:p>
            <a:pPr eaLnBrk="1" hangingPunct="1">
              <a:buFontTx/>
              <a:buNone/>
            </a:pPr>
            <a:endParaRPr lang="ru-RU" sz="2400" dirty="0" smtClean="0"/>
          </a:p>
          <a:p>
            <a:pPr eaLnBrk="1" hangingPunct="1">
              <a:buFontTx/>
              <a:buNone/>
            </a:pPr>
            <a:r>
              <a:rPr lang="ru-RU" sz="2400" b="1" dirty="0" smtClean="0"/>
              <a:t>«Мировая реферативная база почвенных ресурсов» (</a:t>
            </a:r>
            <a:r>
              <a:rPr lang="en-BZ" sz="2400" b="1" dirty="0" smtClean="0"/>
              <a:t>World Reference Base for Soil Resources – WRB, 1994-2006</a:t>
            </a:r>
            <a:r>
              <a:rPr lang="ru-RU" sz="2400" b="1" dirty="0" smtClean="0"/>
              <a:t>)</a:t>
            </a:r>
            <a:r>
              <a:rPr lang="ru-RU" sz="2400" dirty="0" smtClean="0"/>
              <a:t> – неиерархическая система, почвенные выделы характеризуются как точки в </a:t>
            </a:r>
            <a:r>
              <a:rPr lang="en-BZ" sz="2400" dirty="0" smtClean="0"/>
              <a:t>n</a:t>
            </a:r>
            <a:r>
              <a:rPr lang="ru-RU" sz="2400" dirty="0" smtClean="0"/>
              <a:t>-мерном пространстве</a:t>
            </a:r>
            <a:endParaRPr lang="ru-RU" sz="24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214313" y="254000"/>
            <a:ext cx="8786812" cy="1031875"/>
          </a:xfrm>
          <a:solidFill>
            <a:srgbClr val="FAE4BC"/>
          </a:solidFill>
        </p:spPr>
        <p:txBody>
          <a:bodyPr>
            <a:normAutofit/>
          </a:bodyPr>
          <a:lstStyle/>
          <a:p>
            <a:pPr algn="ctr" eaLnBrk="1" hangingPunct="1"/>
            <a:r>
              <a:rPr lang="ru-RU" sz="3000" dirty="0" smtClean="0">
                <a:solidFill>
                  <a:schemeClr val="tx1"/>
                </a:solidFill>
              </a:rPr>
              <a:t>«Классификация и диагностика </a:t>
            </a:r>
            <a:r>
              <a:rPr lang="en-US" sz="3000" dirty="0" smtClean="0">
                <a:solidFill>
                  <a:schemeClr val="tx1"/>
                </a:solidFill>
              </a:rPr>
              <a:t/>
            </a:r>
            <a:br>
              <a:rPr lang="en-US" sz="3000" dirty="0" smtClean="0">
                <a:solidFill>
                  <a:schemeClr val="tx1"/>
                </a:solidFill>
              </a:rPr>
            </a:br>
            <a:r>
              <a:rPr lang="ru-RU" sz="3000" dirty="0" smtClean="0">
                <a:solidFill>
                  <a:schemeClr val="tx1"/>
                </a:solidFill>
              </a:rPr>
              <a:t>почв СССР, 1977»</a:t>
            </a:r>
            <a:r>
              <a:rPr lang="ru-RU" sz="3600" b="1" dirty="0" smtClean="0"/>
              <a:t> 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idx="1"/>
          </p:nvPr>
        </p:nvSpPr>
        <p:spPr>
          <a:xfrm>
            <a:off x="467544" y="1341438"/>
            <a:ext cx="8676456" cy="4751858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sz="2800" b="1" i="1" dirty="0" smtClean="0"/>
              <a:t>Плюсы: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sz="2800" dirty="0" smtClean="0"/>
              <a:t>Почва рассматривается как часть </a:t>
            </a:r>
            <a:r>
              <a:rPr lang="ru-RU" sz="2800" b="1" i="1" dirty="0" smtClean="0"/>
              <a:t>экосистемы, ландшафта, природной зоны </a:t>
            </a:r>
            <a:r>
              <a:rPr lang="ru-RU" sz="2800" dirty="0" smtClean="0"/>
              <a:t>(отсюда – </a:t>
            </a:r>
            <a:r>
              <a:rPr lang="ru-RU" sz="2800" dirty="0" err="1" smtClean="0"/>
              <a:t>экологичность</a:t>
            </a:r>
            <a:r>
              <a:rPr lang="ru-RU" sz="2800" dirty="0" smtClean="0"/>
              <a:t>).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sz="2800" dirty="0" smtClean="0"/>
              <a:t> Почва – развивающееся природное тело, имеющее свой </a:t>
            </a:r>
            <a:r>
              <a:rPr lang="ru-RU" sz="2800" b="1" i="1" dirty="0" smtClean="0"/>
              <a:t>генезис </a:t>
            </a:r>
            <a:r>
              <a:rPr lang="ru-RU" sz="2800" dirty="0" smtClean="0"/>
              <a:t>(генетическая основа классификации).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sz="2800" b="1" i="1" dirty="0" smtClean="0"/>
              <a:t>Минусы: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sz="2800" dirty="0" smtClean="0"/>
              <a:t>Отсутствуют почвы, не использовавшиеся в народном хозяйстве.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sz="2800" dirty="0" smtClean="0"/>
              <a:t>Трудно классифицировать почвы, формирующиеся в </a:t>
            </a:r>
            <a:r>
              <a:rPr lang="ru-RU" sz="2800" i="1" dirty="0" smtClean="0"/>
              <a:t>нетипичных условиях.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036050" cy="1341438"/>
          </a:xfrm>
        </p:spPr>
        <p:txBody>
          <a:bodyPr/>
          <a:lstStyle/>
          <a:p>
            <a:pPr algn="ctr" eaLnBrk="1" hangingPunct="1"/>
            <a:r>
              <a:rPr lang="ru-RU" sz="2400" b="1" dirty="0" smtClean="0">
                <a:solidFill>
                  <a:schemeClr val="tx1"/>
                </a:solidFill>
              </a:rPr>
              <a:t>Основные таксономические единицы, используемые в «Классификации и диагностике почв СССР, 1977»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>
          <a:xfrm>
            <a:off x="323528" y="1268413"/>
            <a:ext cx="8424936" cy="4752875"/>
          </a:xfrm>
        </p:spPr>
        <p:txBody>
          <a:bodyPr>
            <a:normAutofit lnSpcReduction="10000"/>
          </a:bodyPr>
          <a:lstStyle/>
          <a:p>
            <a:pPr algn="just" eaLnBrk="1" hangingPunct="1">
              <a:buFontTx/>
              <a:buNone/>
            </a:pPr>
            <a:r>
              <a:rPr lang="ru-RU" sz="2000" b="1" i="1" dirty="0" smtClean="0">
                <a:solidFill>
                  <a:srgbClr val="003300"/>
                </a:solidFill>
              </a:rPr>
              <a:t>Тип –</a:t>
            </a:r>
            <a:r>
              <a:rPr lang="ru-RU" sz="2000" b="1" i="1" dirty="0" smtClean="0">
                <a:solidFill>
                  <a:schemeClr val="hlink"/>
                </a:solidFill>
              </a:rPr>
              <a:t> </a:t>
            </a:r>
            <a:r>
              <a:rPr lang="ru-RU" sz="2000" dirty="0" smtClean="0"/>
              <a:t>большая группа почв, развивающихся в </a:t>
            </a:r>
            <a:r>
              <a:rPr lang="ru-RU" sz="2000" u="sng" dirty="0" smtClean="0"/>
              <a:t>однотипных </a:t>
            </a:r>
            <a:r>
              <a:rPr lang="ru-RU" sz="2000" dirty="0" smtClean="0"/>
              <a:t>    биологических, климатических и гидрологических условиях; для почв типа характерна единая система основных диагностических горизонтов и общность свойств.</a:t>
            </a:r>
          </a:p>
          <a:p>
            <a:pPr algn="just" eaLnBrk="1" hangingPunct="1">
              <a:buFontTx/>
              <a:buNone/>
            </a:pPr>
            <a:r>
              <a:rPr lang="ru-RU" sz="2000" b="1" i="1" dirty="0" smtClean="0">
                <a:solidFill>
                  <a:srgbClr val="003300"/>
                </a:solidFill>
              </a:rPr>
              <a:t>Подтип –</a:t>
            </a:r>
            <a:r>
              <a:rPr lang="ru-RU" sz="2000" b="1" i="1" dirty="0" smtClean="0"/>
              <a:t> </a:t>
            </a:r>
            <a:r>
              <a:rPr lang="ru-RU" sz="2000" dirty="0" smtClean="0"/>
              <a:t>группа почв в пределах типа, </a:t>
            </a:r>
            <a:r>
              <a:rPr lang="ru-RU" sz="2000" i="1" dirty="0" smtClean="0"/>
              <a:t>качественно </a:t>
            </a:r>
            <a:r>
              <a:rPr lang="ru-RU" sz="2000" dirty="0" smtClean="0"/>
              <a:t>отличающихся по проявлению </a:t>
            </a:r>
            <a:r>
              <a:rPr lang="ru-RU" sz="2000" i="1" dirty="0" err="1" smtClean="0"/>
              <a:t>налагающегося</a:t>
            </a:r>
            <a:r>
              <a:rPr lang="ru-RU" sz="2000" i="1" dirty="0" smtClean="0"/>
              <a:t> </a:t>
            </a:r>
            <a:r>
              <a:rPr lang="ru-RU" sz="2000" dirty="0" smtClean="0"/>
              <a:t>процесса почвообразования или представляющих переходные ступени между разными типами.</a:t>
            </a:r>
          </a:p>
          <a:p>
            <a:pPr algn="just" eaLnBrk="1" hangingPunct="1">
              <a:buFontTx/>
              <a:buNone/>
            </a:pPr>
            <a:r>
              <a:rPr lang="ru-RU" sz="2000" b="1" i="1" dirty="0" smtClean="0">
                <a:solidFill>
                  <a:srgbClr val="003300"/>
                </a:solidFill>
              </a:rPr>
              <a:t>Род</a:t>
            </a:r>
            <a:r>
              <a:rPr lang="ru-RU" sz="2000" dirty="0" smtClean="0">
                <a:solidFill>
                  <a:srgbClr val="003300"/>
                </a:solidFill>
              </a:rPr>
              <a:t> –</a:t>
            </a:r>
            <a:r>
              <a:rPr lang="ru-RU" sz="2000" dirty="0" smtClean="0"/>
              <a:t> группа почв в пределах подтипа, которая отражает </a:t>
            </a:r>
            <a:r>
              <a:rPr lang="ru-RU" sz="2000" i="1" dirty="0" smtClean="0"/>
              <a:t>качественные </a:t>
            </a:r>
            <a:r>
              <a:rPr lang="ru-RU" sz="2000" dirty="0" smtClean="0"/>
              <a:t>генетические особенности, определяемые </a:t>
            </a:r>
            <a:r>
              <a:rPr lang="ru-RU" sz="2000" u="sng" dirty="0" smtClean="0"/>
              <a:t>местными</a:t>
            </a:r>
            <a:r>
              <a:rPr lang="ru-RU" sz="2000" dirty="0" smtClean="0"/>
              <a:t> условиями почвообразования (состав пород, грунтовых вод, </a:t>
            </a:r>
            <a:r>
              <a:rPr lang="ru-RU" sz="2000" dirty="0" err="1" smtClean="0"/>
              <a:t>эродированность</a:t>
            </a:r>
            <a:r>
              <a:rPr lang="ru-RU" sz="2000" dirty="0" smtClean="0"/>
              <a:t>, </a:t>
            </a:r>
            <a:r>
              <a:rPr lang="ru-RU" sz="2000" dirty="0" err="1" smtClean="0"/>
              <a:t>слитогенез</a:t>
            </a:r>
            <a:r>
              <a:rPr lang="ru-RU" sz="2000" dirty="0" smtClean="0"/>
              <a:t> и т.д.).</a:t>
            </a:r>
          </a:p>
          <a:p>
            <a:pPr algn="just" eaLnBrk="1" hangingPunct="1">
              <a:buFontTx/>
              <a:buNone/>
            </a:pPr>
            <a:r>
              <a:rPr lang="ru-RU" sz="2000" b="1" i="1" dirty="0" smtClean="0">
                <a:solidFill>
                  <a:srgbClr val="003300"/>
                </a:solidFill>
              </a:rPr>
              <a:t>Вид –</a:t>
            </a:r>
            <a:r>
              <a:rPr lang="ru-RU" sz="2000" b="1" i="1" dirty="0" smtClean="0"/>
              <a:t> </a:t>
            </a:r>
            <a:r>
              <a:rPr lang="ru-RU" sz="2000" dirty="0" smtClean="0"/>
              <a:t>группа почв в пределах рода (иногда – подтипа), отличающаяся </a:t>
            </a:r>
            <a:r>
              <a:rPr lang="ru-RU" sz="2000" i="1" dirty="0" smtClean="0"/>
              <a:t>количественно</a:t>
            </a:r>
            <a:r>
              <a:rPr lang="ru-RU" sz="2000" dirty="0" smtClean="0"/>
              <a:t> по степени выраженности тех или иных признаков почвы (степень </a:t>
            </a:r>
            <a:r>
              <a:rPr lang="ru-RU" sz="2000" dirty="0" err="1" smtClean="0"/>
              <a:t>гумусированности</a:t>
            </a:r>
            <a:r>
              <a:rPr lang="ru-RU" sz="2000" dirty="0" smtClean="0"/>
              <a:t>, засоленности и т.д.)</a:t>
            </a:r>
          </a:p>
          <a:p>
            <a:pPr algn="just" eaLnBrk="1" hangingPunct="1">
              <a:buFontTx/>
              <a:buNone/>
            </a:pPr>
            <a:r>
              <a:rPr lang="ru-RU" sz="2000" b="1" i="1" dirty="0" smtClean="0">
                <a:solidFill>
                  <a:srgbClr val="003300"/>
                </a:solidFill>
              </a:rPr>
              <a:t>Разновидность –</a:t>
            </a:r>
            <a:r>
              <a:rPr lang="ru-RU" sz="2000" b="1" i="1" dirty="0" smtClean="0"/>
              <a:t> </a:t>
            </a:r>
            <a:r>
              <a:rPr lang="ru-RU" sz="2000" dirty="0" smtClean="0"/>
              <a:t>определяет почвы по механическому составу.</a:t>
            </a:r>
          </a:p>
          <a:p>
            <a:pPr algn="just" eaLnBrk="1" hangingPunct="1">
              <a:buFontTx/>
              <a:buNone/>
            </a:pPr>
            <a:r>
              <a:rPr lang="ru-RU" sz="2000" b="1" i="1" dirty="0" smtClean="0">
                <a:solidFill>
                  <a:srgbClr val="003300"/>
                </a:solidFill>
              </a:rPr>
              <a:t>Разряд </a:t>
            </a:r>
            <a:r>
              <a:rPr lang="ru-RU" sz="2000" dirty="0" smtClean="0">
                <a:solidFill>
                  <a:srgbClr val="003300"/>
                </a:solidFill>
              </a:rPr>
              <a:t>–</a:t>
            </a:r>
            <a:r>
              <a:rPr lang="ru-RU" sz="2000" dirty="0" smtClean="0">
                <a:solidFill>
                  <a:schemeClr val="hlink"/>
                </a:solidFill>
              </a:rPr>
              <a:t> </a:t>
            </a:r>
            <a:r>
              <a:rPr lang="ru-RU" sz="2000" dirty="0" smtClean="0"/>
              <a:t>группирует почвы по особенностям материнских пород</a:t>
            </a:r>
            <a:endParaRPr lang="ru-RU" sz="2000" b="1" i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188913"/>
            <a:ext cx="8280400" cy="868362"/>
          </a:xfrm>
        </p:spPr>
        <p:txBody>
          <a:bodyPr/>
          <a:lstStyle/>
          <a:p>
            <a:pPr eaLnBrk="1" hangingPunct="1"/>
            <a:r>
              <a:rPr lang="ru-RU" sz="2400" b="1" dirty="0" smtClean="0"/>
              <a:t>Основные морфологические признаки, </a:t>
            </a:r>
            <a:br>
              <a:rPr lang="ru-RU" sz="2400" b="1" dirty="0" smtClean="0"/>
            </a:br>
            <a:r>
              <a:rPr lang="ru-RU" sz="2400" b="1" dirty="0" smtClean="0"/>
              <a:t>используемые при описании почвенного профиля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>
          <a:xfrm>
            <a:off x="107950" y="1484313"/>
            <a:ext cx="8856663" cy="4824412"/>
          </a:xfrm>
          <a:solidFill>
            <a:srgbClr val="CCFFFF"/>
          </a:solidFill>
        </p:spPr>
        <p:txBody>
          <a:bodyPr/>
          <a:lstStyle/>
          <a:p>
            <a:pPr eaLnBrk="1" hangingPunct="1"/>
            <a:r>
              <a:rPr lang="ru-RU" sz="2400" i="1" dirty="0" smtClean="0"/>
              <a:t>    строение почвенного профиля,</a:t>
            </a:r>
          </a:p>
          <a:p>
            <a:pPr eaLnBrk="1" hangingPunct="1"/>
            <a:r>
              <a:rPr lang="ru-RU" sz="2400" i="1" dirty="0" smtClean="0"/>
              <a:t>    мощность почвы,</a:t>
            </a:r>
          </a:p>
          <a:p>
            <a:pPr eaLnBrk="1" hangingPunct="1"/>
            <a:r>
              <a:rPr lang="ru-RU" sz="2400" i="1" dirty="0" smtClean="0"/>
              <a:t>    цвет,</a:t>
            </a:r>
          </a:p>
          <a:p>
            <a:pPr eaLnBrk="1" hangingPunct="1"/>
            <a:r>
              <a:rPr lang="ru-RU" sz="2400" i="1" dirty="0" smtClean="0"/>
              <a:t>    гранулометрический  (механический) состав,</a:t>
            </a:r>
          </a:p>
          <a:p>
            <a:pPr eaLnBrk="1" hangingPunct="1"/>
            <a:r>
              <a:rPr lang="ru-RU" sz="2400" i="1" dirty="0" smtClean="0"/>
              <a:t>    структура,</a:t>
            </a:r>
          </a:p>
          <a:p>
            <a:pPr eaLnBrk="1" hangingPunct="1"/>
            <a:r>
              <a:rPr lang="ru-RU" sz="2400" i="1" dirty="0" smtClean="0"/>
              <a:t>    сложение,</a:t>
            </a:r>
          </a:p>
          <a:p>
            <a:pPr eaLnBrk="1" hangingPunct="1"/>
            <a:r>
              <a:rPr lang="ru-RU" sz="2400" i="1" dirty="0" smtClean="0"/>
              <a:t>    новообразования и включения,</a:t>
            </a:r>
          </a:p>
          <a:p>
            <a:pPr eaLnBrk="1" hangingPunct="1"/>
            <a:r>
              <a:rPr lang="ru-RU" sz="2400" i="1" dirty="0" smtClean="0"/>
              <a:t>    характер перехода генетических горизонтов</a:t>
            </a:r>
            <a:r>
              <a:rPr lang="ru-RU" sz="2400" dirty="0" smtClean="0"/>
              <a:t>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83006"/>
            <a:ext cx="8229600" cy="922338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smtClean="0"/>
              <a:t>Закономерности географического </a:t>
            </a:r>
            <a:br>
              <a:rPr lang="ru-RU" sz="3200" b="1" dirty="0" smtClean="0"/>
            </a:br>
            <a:r>
              <a:rPr lang="ru-RU" sz="3200" b="1" dirty="0" smtClean="0"/>
              <a:t>распространения почв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idx="1"/>
          </p:nvPr>
        </p:nvSpPr>
        <p:spPr>
          <a:xfrm>
            <a:off x="142875" y="1125538"/>
            <a:ext cx="8858250" cy="4518025"/>
          </a:xfrm>
          <a:solidFill>
            <a:srgbClr val="FFFF99"/>
          </a:solidFill>
        </p:spPr>
        <p:txBody>
          <a:bodyPr/>
          <a:lstStyle/>
          <a:p>
            <a:pPr marL="609600" indent="-609600">
              <a:buFontTx/>
              <a:buAutoNum type="arabicPeriod"/>
            </a:pPr>
            <a:r>
              <a:rPr lang="ru-RU" sz="2400" smtClean="0"/>
              <a:t>Закон горизонтальной зональности (В.В. Докучаев </a:t>
            </a:r>
          </a:p>
          <a:p>
            <a:pPr marL="609600" indent="-609600">
              <a:buFontTx/>
              <a:buNone/>
            </a:pPr>
            <a:r>
              <a:rPr lang="ru-RU" sz="2400" smtClean="0"/>
              <a:t>       «К учению о зонах природы », 1898)</a:t>
            </a:r>
          </a:p>
          <a:p>
            <a:pPr marL="609600" indent="-609600">
              <a:buFontTx/>
              <a:buAutoNum type="arabicPeriod"/>
            </a:pPr>
            <a:r>
              <a:rPr lang="ru-RU" sz="2400" smtClean="0"/>
              <a:t>Закон вертикальной зональности (В.В. Докучаев, 1899)</a:t>
            </a:r>
          </a:p>
          <a:p>
            <a:pPr marL="609600" indent="-609600">
              <a:buFontTx/>
              <a:buAutoNum type="arabicPeriod"/>
            </a:pPr>
            <a:r>
              <a:rPr lang="ru-RU" sz="2400" smtClean="0"/>
              <a:t>Закон почвенной интразональности (Н.М. Сибирцев, М.М. Филатов, конец 19 в.)</a:t>
            </a:r>
          </a:p>
          <a:p>
            <a:pPr marL="609600" indent="-609600">
              <a:buFontTx/>
              <a:buAutoNum type="arabicPeriod"/>
            </a:pPr>
            <a:r>
              <a:rPr lang="ru-RU" sz="2400" smtClean="0"/>
              <a:t>Закон аналогичных топографических рядов (С.А.   Захаров, 1927)</a:t>
            </a:r>
          </a:p>
          <a:p>
            <a:pPr marL="609600" indent="-609600">
              <a:buFontTx/>
              <a:buAutoNum type="arabicPeriod"/>
            </a:pPr>
            <a:r>
              <a:rPr lang="ru-RU" sz="2400" smtClean="0"/>
              <a:t>Закон фациальности (провинциальности почв) </a:t>
            </a:r>
          </a:p>
          <a:p>
            <a:pPr marL="609600" indent="-609600">
              <a:buFontTx/>
              <a:buNone/>
            </a:pPr>
            <a:r>
              <a:rPr lang="ru-RU" sz="2400" smtClean="0"/>
              <a:t>        (Л.И. Прасолов, И.П. Герасимов, 1945)</a:t>
            </a:r>
          </a:p>
          <a:p>
            <a:pPr marL="609600" indent="-609600">
              <a:buFontTx/>
              <a:buAutoNum type="arabicPeriod"/>
            </a:pPr>
            <a:endParaRPr lang="ru-RU" sz="24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4"/>
          <p:cNvSpPr>
            <a:spLocks noGrp="1" noChangeArrowheads="1"/>
          </p:cNvSpPr>
          <p:nvPr>
            <p:ph type="title"/>
          </p:nvPr>
        </p:nvSpPr>
        <p:spPr>
          <a:xfrm>
            <a:off x="914400" y="620688"/>
            <a:ext cx="8229600" cy="501650"/>
          </a:xfrm>
        </p:spPr>
        <p:txBody>
          <a:bodyPr/>
          <a:lstStyle/>
          <a:p>
            <a:pPr algn="ctr" eaLnBrk="1" hangingPunct="1"/>
            <a:r>
              <a:rPr lang="ru-RU" sz="2600" b="1" dirty="0" smtClean="0"/>
              <a:t>Горизонтальная зональность почв мира</a:t>
            </a:r>
          </a:p>
        </p:txBody>
      </p:sp>
      <p:pic>
        <p:nvPicPr>
          <p:cNvPr id="13315" name="Picture 7" descr="techenii"/>
          <p:cNvPicPr>
            <a:picLocks noGrp="1" noChangeAspect="1" noChangeArrowheads="1"/>
          </p:cNvPicPr>
          <p:nvPr>
            <p:ph type="clipArt"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1835696" y="2060848"/>
            <a:ext cx="5554960" cy="379733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Содержимое 2"/>
          <p:cNvGraphicFramePr>
            <a:graphicFrameLocks noGrp="1"/>
          </p:cNvGraphicFramePr>
          <p:nvPr>
            <p:ph/>
          </p:nvPr>
        </p:nvGraphicFramePr>
        <p:xfrm>
          <a:off x="0" y="642938"/>
          <a:ext cx="9144000" cy="6505614"/>
        </p:xfrm>
        <a:graphic>
          <a:graphicData uri="http://schemas.openxmlformats.org/drawingml/2006/table">
            <a:tbl>
              <a:tblPr firstRow="1" firstCol="1" bandRow="1">
                <a:tableStyleId>{69CF1AB2-1976-4502-BF36-3FF5EA218861}</a:tableStyleId>
              </a:tblPr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991119">
                <a:tc>
                  <a:txBody>
                    <a:bodyPr/>
                    <a:lstStyle/>
                    <a:p>
                      <a:r>
                        <a:rPr lang="ru-RU" dirty="0" smtClean="0"/>
                        <a:t>            классы</a:t>
                      </a:r>
                    </a:p>
                    <a:p>
                      <a:endParaRPr lang="ru-RU" dirty="0" smtClean="0"/>
                    </a:p>
                    <a:p>
                      <a:r>
                        <a:rPr lang="ru-RU" dirty="0" smtClean="0"/>
                        <a:t> пояса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Гумидный</a:t>
                      </a:r>
                      <a:endParaRPr lang="ru-RU" dirty="0" smtClean="0"/>
                    </a:p>
                    <a:p>
                      <a:r>
                        <a:rPr lang="ru-RU" dirty="0" smtClean="0"/>
                        <a:t>КУ </a:t>
                      </a:r>
                      <a:r>
                        <a:rPr lang="en-US" dirty="0" smtClean="0"/>
                        <a:t>&gt; 1</a:t>
                      </a:r>
                      <a:r>
                        <a:rPr lang="ru-RU" dirty="0" smtClean="0"/>
                        <a:t>,</a:t>
                      </a:r>
                      <a:r>
                        <a:rPr lang="en-US" dirty="0" smtClean="0"/>
                        <a:t>5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Семигумид</a:t>
                      </a:r>
                      <a:r>
                        <a:rPr lang="ru-RU" dirty="0" smtClean="0"/>
                        <a:t>-</a:t>
                      </a:r>
                    </a:p>
                    <a:p>
                      <a:r>
                        <a:rPr lang="ru-RU" dirty="0" err="1" smtClean="0"/>
                        <a:t>ный</a:t>
                      </a:r>
                      <a:endParaRPr lang="ru-RU" dirty="0" smtClean="0"/>
                    </a:p>
                    <a:p>
                      <a:r>
                        <a:rPr lang="ru-RU" dirty="0" smtClean="0"/>
                        <a:t>КУ 1,5-0,6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Семиаридный</a:t>
                      </a:r>
                      <a:endParaRPr lang="ru-RU" dirty="0" smtClean="0"/>
                    </a:p>
                    <a:p>
                      <a:r>
                        <a:rPr lang="ru-RU" dirty="0" smtClean="0"/>
                        <a:t>КУ 0,6-0,3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Аридный</a:t>
                      </a:r>
                      <a:endParaRPr lang="en-US" dirty="0" smtClean="0"/>
                    </a:p>
                    <a:p>
                      <a:r>
                        <a:rPr lang="ru-RU" dirty="0" smtClean="0"/>
                        <a:t>КУ</a:t>
                      </a:r>
                      <a:r>
                        <a:rPr lang="en-US" dirty="0" smtClean="0"/>
                        <a:t>&lt;0,3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37110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Тропический</a:t>
                      </a:r>
                    </a:p>
                    <a:p>
                      <a:r>
                        <a:rPr lang="en-US" sz="1600" dirty="0" smtClean="0"/>
                        <a:t>T</a:t>
                      </a:r>
                      <a:r>
                        <a:rPr lang="ru-RU" sz="1600" dirty="0" smtClean="0"/>
                        <a:t> ср.год.</a:t>
                      </a:r>
                      <a:r>
                        <a:rPr lang="en-US" sz="1600" dirty="0" smtClean="0"/>
                        <a:t>&gt;20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Постоянно-</a:t>
                      </a:r>
                    </a:p>
                    <a:p>
                      <a:r>
                        <a:rPr lang="ru-RU" sz="1600" dirty="0" smtClean="0"/>
                        <a:t>влажно лесные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1.переменно-влажные</a:t>
                      </a:r>
                    </a:p>
                    <a:p>
                      <a:r>
                        <a:rPr lang="ru-RU" sz="1600" dirty="0" smtClean="0"/>
                        <a:t>2.саванно-влажные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1.лесо-саванные</a:t>
                      </a:r>
                    </a:p>
                    <a:p>
                      <a:r>
                        <a:rPr lang="ru-RU" sz="1600" dirty="0" smtClean="0"/>
                        <a:t>2.сухо-саванные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1.пустынно-саванные</a:t>
                      </a:r>
                    </a:p>
                    <a:p>
                      <a:r>
                        <a:rPr lang="ru-RU" sz="1600" dirty="0" smtClean="0"/>
                        <a:t>2.пустынные</a:t>
                      </a:r>
                      <a:endParaRPr lang="ru-RU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04889">
                <a:tc>
                  <a:txBody>
                    <a:bodyPr/>
                    <a:lstStyle/>
                    <a:p>
                      <a:r>
                        <a:rPr lang="ru-RU" sz="1600" dirty="0" err="1" smtClean="0"/>
                        <a:t>Субтропичес</a:t>
                      </a:r>
                      <a:r>
                        <a:rPr lang="ru-RU" sz="1600" dirty="0" smtClean="0"/>
                        <a:t>-</a:t>
                      </a:r>
                    </a:p>
                    <a:p>
                      <a:r>
                        <a:rPr lang="en-US" sz="1600" dirty="0" smtClean="0"/>
                        <a:t>r</a:t>
                      </a:r>
                      <a:r>
                        <a:rPr lang="ru-RU" sz="1600" dirty="0" err="1" smtClean="0"/>
                        <a:t>ий</a:t>
                      </a:r>
                      <a:endParaRPr lang="en-US" sz="1600" dirty="0" smtClean="0"/>
                    </a:p>
                    <a:p>
                      <a:r>
                        <a:rPr lang="en-US" sz="1600" dirty="0" smtClean="0"/>
                        <a:t>T</a:t>
                      </a:r>
                      <a:r>
                        <a:rPr lang="ru-RU" sz="1600" dirty="0" smtClean="0"/>
                        <a:t> ср.год.</a:t>
                      </a:r>
                      <a:r>
                        <a:rPr lang="en-US" sz="1600" dirty="0" smtClean="0"/>
                        <a:t> </a:t>
                      </a:r>
                      <a:r>
                        <a:rPr lang="ru-RU" sz="1600" dirty="0" smtClean="0"/>
                        <a:t>13-20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Влажно-лесные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Высокотравные прерии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1.ксерофитно-лесные</a:t>
                      </a:r>
                    </a:p>
                    <a:p>
                      <a:r>
                        <a:rPr lang="ru-RU" sz="1600" dirty="0" smtClean="0"/>
                        <a:t>2.кустарноково-степные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1.полупустынные</a:t>
                      </a:r>
                    </a:p>
                    <a:p>
                      <a:r>
                        <a:rPr lang="ru-RU" sz="1600" dirty="0" smtClean="0"/>
                        <a:t>2.пустынные</a:t>
                      </a:r>
                      <a:endParaRPr lang="ru-RU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37110">
                <a:tc>
                  <a:txBody>
                    <a:bodyPr/>
                    <a:lstStyle/>
                    <a:p>
                      <a:r>
                        <a:rPr lang="ru-RU" sz="1600" dirty="0" err="1" smtClean="0"/>
                        <a:t>Суббореаль</a:t>
                      </a:r>
                      <a:r>
                        <a:rPr lang="ru-RU" sz="1600" dirty="0" smtClean="0"/>
                        <a:t>-</a:t>
                      </a:r>
                    </a:p>
                    <a:p>
                      <a:r>
                        <a:rPr lang="ru-RU" sz="1600" dirty="0" err="1" smtClean="0"/>
                        <a:t>ный</a:t>
                      </a:r>
                      <a:endParaRPr lang="en-US" sz="1600" dirty="0" smtClean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/>
                        <a:t>T</a:t>
                      </a:r>
                      <a:r>
                        <a:rPr lang="ru-RU" sz="1600" dirty="0" smtClean="0"/>
                        <a:t> ср.год. 7-13</a:t>
                      </a:r>
                    </a:p>
                    <a:p>
                      <a:r>
                        <a:rPr lang="ru-RU" sz="1600" dirty="0" smtClean="0"/>
                        <a:t> 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err="1" smtClean="0"/>
                        <a:t>Широколист-венно</a:t>
                      </a:r>
                      <a:r>
                        <a:rPr lang="ru-RU" sz="1600" dirty="0" smtClean="0"/>
                        <a:t> лесные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1.лесо-прерии</a:t>
                      </a:r>
                    </a:p>
                    <a:p>
                      <a:r>
                        <a:rPr lang="ru-RU" sz="1600" dirty="0" smtClean="0"/>
                        <a:t>2.широколиственно-лесные</a:t>
                      </a:r>
                    </a:p>
                    <a:p>
                      <a:r>
                        <a:rPr lang="ru-RU" sz="1600" dirty="0" smtClean="0"/>
                        <a:t>3.лесостепные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1.степные</a:t>
                      </a:r>
                    </a:p>
                    <a:p>
                      <a:r>
                        <a:rPr lang="ru-RU" sz="1600" dirty="0" smtClean="0"/>
                        <a:t>2.сухостепные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1.полупустынные</a:t>
                      </a:r>
                    </a:p>
                    <a:p>
                      <a:r>
                        <a:rPr lang="ru-RU" sz="1600" dirty="0" smtClean="0"/>
                        <a:t>2.пустынные</a:t>
                      </a:r>
                    </a:p>
                    <a:p>
                      <a:endParaRPr lang="ru-RU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68586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Бореальный</a:t>
                      </a:r>
                      <a:endParaRPr lang="en-US" sz="1600" dirty="0" smtClean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/>
                        <a:t>T</a:t>
                      </a:r>
                      <a:r>
                        <a:rPr lang="ru-RU" sz="1600" dirty="0" smtClean="0"/>
                        <a:t> ср.год. 1-7</a:t>
                      </a:r>
                    </a:p>
                    <a:p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Таежные лесные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None/>
                      </a:pPr>
                      <a:r>
                        <a:rPr lang="ru-RU" sz="1600" dirty="0" smtClean="0"/>
                        <a:t>1.широколиственно-лесные</a:t>
                      </a:r>
                    </a:p>
                    <a:p>
                      <a:pPr marL="342900" indent="-342900">
                        <a:buNone/>
                      </a:pPr>
                      <a:r>
                        <a:rPr lang="ru-RU" sz="1600" dirty="0" smtClean="0"/>
                        <a:t>2.светло</a:t>
                      </a:r>
                      <a:r>
                        <a:rPr lang="ru-RU" sz="1600" baseline="0" dirty="0" smtClean="0"/>
                        <a:t> хвойно-таежные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004889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Полярный</a:t>
                      </a:r>
                      <a:endParaRPr lang="en-US" sz="1600" dirty="0" smtClean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/>
                        <a:t>T</a:t>
                      </a:r>
                      <a:r>
                        <a:rPr lang="ru-RU" sz="1600" dirty="0" smtClean="0"/>
                        <a:t> ср.год. </a:t>
                      </a:r>
                      <a:r>
                        <a:rPr lang="en-US" sz="1600" dirty="0" smtClean="0"/>
                        <a:t>&lt;</a:t>
                      </a:r>
                      <a:r>
                        <a:rPr lang="en-US" sz="1600" baseline="0" dirty="0" smtClean="0"/>
                        <a:t> 0</a:t>
                      </a:r>
                      <a:endParaRPr lang="ru-RU" sz="1600" dirty="0" smtClean="0"/>
                    </a:p>
                    <a:p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ru-RU" sz="1600" dirty="0" smtClean="0"/>
                        <a:t>1.криогенно-тундровые</a:t>
                      </a:r>
                    </a:p>
                    <a:p>
                      <a:r>
                        <a:rPr lang="ru-RU" sz="1600" dirty="0" smtClean="0"/>
                        <a:t>2.арктотундровые</a:t>
                      </a:r>
                      <a:endParaRPr lang="ru-RU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4381" name="TextBox 4"/>
          <p:cNvSpPr txBox="1">
            <a:spLocks noChangeArrowheads="1"/>
          </p:cNvSpPr>
          <p:nvPr/>
        </p:nvSpPr>
        <p:spPr bwMode="auto">
          <a:xfrm>
            <a:off x="395536" y="0"/>
            <a:ext cx="8358187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 b="1"/>
              <a:t>Система почвенно-экологических формаций мира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-242888"/>
            <a:ext cx="9144000" cy="4967288"/>
          </a:xfrm>
          <a:solidFill>
            <a:srgbClr val="CCFF99"/>
          </a:solidFill>
        </p:spPr>
        <p:txBody>
          <a:bodyPr>
            <a:normAutofit/>
          </a:bodyPr>
          <a:lstStyle/>
          <a:p>
            <a:pPr algn="l" eaLnBrk="1" hangingPunct="1"/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> </a:t>
            </a:r>
            <a:r>
              <a:rPr lang="ru-RU" sz="2400" b="1" dirty="0" smtClean="0"/>
              <a:t>Б</a:t>
            </a:r>
            <a:r>
              <a:rPr lang="ru-RU" sz="2000" b="1" dirty="0" smtClean="0"/>
              <a:t>ореальный пояс</a:t>
            </a:r>
            <a:r>
              <a:rPr lang="ru-RU" sz="2000" dirty="0" smtClean="0"/>
              <a:t>  в </a:t>
            </a:r>
            <a:r>
              <a:rPr lang="ru-RU" sz="2000" i="1" u="sng" dirty="0" smtClean="0"/>
              <a:t>меридиональном</a:t>
            </a:r>
            <a:r>
              <a:rPr lang="ru-RU" sz="2000" u="sng" dirty="0" smtClean="0"/>
              <a:t> </a:t>
            </a:r>
            <a:r>
              <a:rPr lang="ru-RU" sz="2000" dirty="0" smtClean="0"/>
              <a:t>направлении делится на </a:t>
            </a:r>
            <a:r>
              <a:rPr lang="ru-RU" sz="2000" b="1" i="1" dirty="0" smtClean="0"/>
              <a:t>области: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      - Западную лугово-лесную;</a:t>
            </a:r>
            <a:br>
              <a:rPr lang="ru-RU" sz="2000" dirty="0" smtClean="0"/>
            </a:br>
            <a:r>
              <a:rPr lang="ru-RU" sz="2000" dirty="0" smtClean="0"/>
              <a:t>      - Центральную таежно-лесную умеренно-континентальную </a:t>
            </a:r>
            <a:br>
              <a:rPr lang="ru-RU" sz="2000" dirty="0" smtClean="0"/>
            </a:br>
            <a:r>
              <a:rPr lang="ru-RU" sz="2000" dirty="0" smtClean="0"/>
              <a:t>         (европейская часть и Западная Сибирь);</a:t>
            </a:r>
            <a:br>
              <a:rPr lang="ru-RU" sz="2000" dirty="0" smtClean="0"/>
            </a:br>
            <a:r>
              <a:rPr lang="ru-RU" sz="2000" dirty="0" smtClean="0"/>
              <a:t>      - Восточносибирскую мерзлотно-таежную континентальную;</a:t>
            </a:r>
            <a:br>
              <a:rPr lang="ru-RU" sz="2000" dirty="0" smtClean="0"/>
            </a:br>
            <a:r>
              <a:rPr lang="ru-RU" sz="2000" dirty="0" smtClean="0"/>
              <a:t>      - Дальневосточную таежно-лугово-лесную</a:t>
            </a:r>
            <a:br>
              <a:rPr lang="ru-RU" sz="2000" dirty="0" smtClean="0"/>
            </a:b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ru-RU" sz="2000" dirty="0" smtClean="0"/>
              <a:t>            Области подразделяются на </a:t>
            </a:r>
            <a:r>
              <a:rPr lang="ru-RU" sz="2000" b="1" i="1" dirty="0" smtClean="0"/>
              <a:t>фации:</a:t>
            </a:r>
            <a:r>
              <a:rPr lang="ru-RU" sz="2000" b="1" dirty="0" smtClean="0"/>
              <a:t> </a:t>
            </a:r>
            <a:r>
              <a:rPr lang="ru-RU" sz="2000" i="1" dirty="0" smtClean="0"/>
              <a:t/>
            </a:r>
            <a:br>
              <a:rPr lang="ru-RU" sz="2000" i="1" dirty="0" smtClean="0"/>
            </a:br>
            <a:r>
              <a:rPr lang="ru-RU" sz="2000" i="1" dirty="0" smtClean="0"/>
              <a:t>      - </a:t>
            </a:r>
            <a:r>
              <a:rPr lang="ru-RU" sz="2000" dirty="0" smtClean="0"/>
              <a:t>теплую (западная и </a:t>
            </a:r>
            <a:r>
              <a:rPr lang="ru-RU" sz="2000" dirty="0" err="1" smtClean="0"/>
              <a:t>южноевропейская</a:t>
            </a:r>
            <a:r>
              <a:rPr lang="ru-RU" sz="2000" dirty="0" smtClean="0"/>
              <a:t>)</a:t>
            </a:r>
            <a:br>
              <a:rPr lang="ru-RU" sz="2000" dirty="0" smtClean="0"/>
            </a:br>
            <a:r>
              <a:rPr lang="ru-RU" sz="2000" dirty="0" smtClean="0"/>
              <a:t>      - умеренную (восточноевропейская)</a:t>
            </a:r>
            <a:br>
              <a:rPr lang="ru-RU" sz="2000" dirty="0" smtClean="0"/>
            </a:br>
            <a:r>
              <a:rPr lang="ru-RU" sz="2000" dirty="0" smtClean="0"/>
              <a:t>      - холодную ( </a:t>
            </a:r>
            <a:r>
              <a:rPr lang="ru-RU" sz="2000" dirty="0" err="1" smtClean="0"/>
              <a:t>западно</a:t>
            </a:r>
            <a:r>
              <a:rPr lang="ru-RU" sz="2000" dirty="0" smtClean="0"/>
              <a:t>- и среднесибирская)</a:t>
            </a:r>
            <a:br>
              <a:rPr lang="ru-RU" sz="2000" dirty="0" smtClean="0"/>
            </a:br>
            <a:r>
              <a:rPr lang="ru-RU" sz="2000" dirty="0" smtClean="0"/>
              <a:t>      - </a:t>
            </a:r>
            <a:r>
              <a:rPr lang="ru-RU" sz="2000" dirty="0" err="1" smtClean="0"/>
              <a:t>длительномерзлотную</a:t>
            </a:r>
            <a:r>
              <a:rPr lang="ru-RU" sz="2000" dirty="0" smtClean="0"/>
              <a:t> (восточносибирская и дальневосточная)</a:t>
            </a:r>
            <a:br>
              <a:rPr lang="ru-RU" sz="2000" dirty="0" smtClean="0"/>
            </a:br>
            <a:r>
              <a:rPr lang="ru-RU" sz="2000" dirty="0" smtClean="0"/>
              <a:t>      - холодную влажную ( Камчатка, Сахалин)</a:t>
            </a:r>
            <a:br>
              <a:rPr lang="ru-RU" sz="2000" dirty="0" smtClean="0"/>
            </a:br>
            <a:endParaRPr lang="ru-RU" sz="2400" dirty="0" smtClean="0"/>
          </a:p>
        </p:txBody>
      </p:sp>
      <p:sp>
        <p:nvSpPr>
          <p:cNvPr id="15363" name="Rectangle 3"/>
          <p:cNvSpPr>
            <a:spLocks noGrp="1" noChangeArrowheads="1"/>
          </p:cNvSpPr>
          <p:nvPr>
            <p:ph idx="1"/>
          </p:nvPr>
        </p:nvSpPr>
        <p:spPr>
          <a:xfrm>
            <a:off x="0" y="4797425"/>
            <a:ext cx="9144000" cy="2060575"/>
          </a:xfrm>
        </p:spPr>
        <p:txBody>
          <a:bodyPr>
            <a:noAutofit/>
          </a:bodyPr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sz="1400" dirty="0" smtClean="0"/>
              <a:t>     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sz="1800" dirty="0" smtClean="0"/>
              <a:t>       В </a:t>
            </a:r>
            <a:r>
              <a:rPr lang="ru-RU" sz="1800" i="1" u="sng" dirty="0" smtClean="0"/>
              <a:t>широтном</a:t>
            </a:r>
            <a:r>
              <a:rPr lang="ru-RU" sz="1800" u="sng" dirty="0" smtClean="0"/>
              <a:t> </a:t>
            </a:r>
            <a:r>
              <a:rPr lang="ru-RU" sz="1800" dirty="0" smtClean="0"/>
              <a:t>направлении центральная таежная область делится на </a:t>
            </a:r>
            <a:r>
              <a:rPr lang="ru-RU" sz="1800" b="1" dirty="0" err="1" smtClean="0"/>
              <a:t>подзоны</a:t>
            </a:r>
            <a:r>
              <a:rPr lang="ru-RU" sz="1800" dirty="0" smtClean="0"/>
              <a:t>:</a:t>
            </a:r>
          </a:p>
          <a:p>
            <a:pPr eaLnBrk="1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ru-RU" sz="1800" dirty="0" smtClean="0"/>
              <a:t>               	</a:t>
            </a:r>
            <a:r>
              <a:rPr lang="ru-RU" sz="1800" b="1" i="1" dirty="0" err="1" smtClean="0"/>
              <a:t>северотаежную</a:t>
            </a:r>
            <a:r>
              <a:rPr lang="ru-RU" sz="1800" b="1" i="1" dirty="0" smtClean="0"/>
              <a:t>, </a:t>
            </a:r>
            <a:br>
              <a:rPr lang="ru-RU" sz="1800" b="1" i="1" dirty="0" smtClean="0"/>
            </a:br>
            <a:r>
              <a:rPr lang="ru-RU" sz="1800" b="1" i="1" dirty="0" smtClean="0"/>
              <a:t>         	среднетаежную, </a:t>
            </a:r>
          </a:p>
          <a:p>
            <a:pPr eaLnBrk="1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ru-RU" sz="1800" b="1" i="1" dirty="0"/>
              <a:t>	</a:t>
            </a:r>
            <a:r>
              <a:rPr lang="ru-RU" sz="1800" b="1" i="1" dirty="0" smtClean="0"/>
              <a:t>	</a:t>
            </a:r>
            <a:r>
              <a:rPr lang="ru-RU" sz="1800" b="1" i="1" dirty="0" err="1" smtClean="0"/>
              <a:t>южнотаежную</a:t>
            </a:r>
            <a:endParaRPr lang="ru-RU" sz="1800" b="1" i="1" dirty="0" smtClean="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sz="1800" b="1" dirty="0" smtClean="0"/>
              <a:t/>
            </a:r>
            <a:br>
              <a:rPr lang="ru-RU" sz="1800" b="1" dirty="0" smtClean="0"/>
            </a:br>
            <a:r>
              <a:rPr lang="ru-RU" sz="1600" b="1" dirty="0" smtClean="0"/>
              <a:t>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Заголовок 1"/>
          <p:cNvSpPr>
            <a:spLocks noGrp="1"/>
          </p:cNvSpPr>
          <p:nvPr>
            <p:ph type="title"/>
          </p:nvPr>
        </p:nvSpPr>
        <p:spPr>
          <a:xfrm>
            <a:off x="539750" y="6350"/>
            <a:ext cx="8229600" cy="708025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400" b="1" dirty="0" smtClean="0"/>
              <a:t>Условия почвообразования </a:t>
            </a:r>
            <a:br>
              <a:rPr lang="ru-RU" sz="2400" b="1" dirty="0" smtClean="0"/>
            </a:br>
            <a:r>
              <a:rPr lang="ru-RU" sz="2400" b="1" dirty="0" smtClean="0"/>
              <a:t>на территории бореального пояса </a:t>
            </a:r>
          </a:p>
        </p:txBody>
      </p:sp>
      <p:sp>
        <p:nvSpPr>
          <p:cNvPr id="16387" name="Объект 2"/>
          <p:cNvSpPr>
            <a:spLocks noGrp="1"/>
          </p:cNvSpPr>
          <p:nvPr>
            <p:ph idx="1"/>
          </p:nvPr>
        </p:nvSpPr>
        <p:spPr>
          <a:xfrm>
            <a:off x="179512" y="785813"/>
            <a:ext cx="8589838" cy="6072187"/>
          </a:xfrm>
          <a:solidFill>
            <a:srgbClr val="FFFFCC"/>
          </a:solidFill>
        </p:spPr>
        <p:txBody>
          <a:bodyPr>
            <a:normAutofit lnSpcReduction="10000"/>
          </a:bodyPr>
          <a:lstStyle/>
          <a:p>
            <a:pPr marL="0" indent="0" algn="just">
              <a:buFontTx/>
              <a:buNone/>
            </a:pPr>
            <a:r>
              <a:rPr lang="ru-RU" sz="2000" dirty="0" smtClean="0"/>
              <a:t>Охватывает области </a:t>
            </a:r>
            <a:r>
              <a:rPr lang="ru-RU" sz="2000" i="1" dirty="0" smtClean="0"/>
              <a:t>хвойных лесов </a:t>
            </a:r>
            <a:r>
              <a:rPr lang="ru-RU" sz="2000" dirty="0" smtClean="0"/>
              <a:t>с фрагментами </a:t>
            </a:r>
            <a:r>
              <a:rPr lang="ru-RU" sz="2000" i="1" dirty="0" smtClean="0"/>
              <a:t>горных тундр </a:t>
            </a:r>
            <a:r>
              <a:rPr lang="ru-RU" sz="2000" dirty="0" smtClean="0"/>
              <a:t>Евразии и составляет около </a:t>
            </a:r>
            <a:r>
              <a:rPr lang="ru-RU" sz="2000" b="1" dirty="0" smtClean="0"/>
              <a:t>55%</a:t>
            </a:r>
            <a:r>
              <a:rPr lang="ru-RU" sz="2000" dirty="0" smtClean="0"/>
              <a:t> территории РФ. Природные условия неоднородны из-за большой протяженности</a:t>
            </a:r>
          </a:p>
          <a:p>
            <a:pPr marL="0" indent="0" algn="just">
              <a:buFontTx/>
              <a:buNone/>
            </a:pPr>
            <a:r>
              <a:rPr lang="ru-RU" sz="2000" b="1" i="1" dirty="0" smtClean="0"/>
              <a:t>Климат </a:t>
            </a:r>
            <a:r>
              <a:rPr lang="ru-RU" sz="2000" dirty="0" smtClean="0"/>
              <a:t>– от умеренно континентального (Центральная таежная обл.) до резко континентального (Вост. Сибирь) и муссонного (Дальний Восток).</a:t>
            </a:r>
          </a:p>
          <a:p>
            <a:pPr marL="0" indent="0" algn="just">
              <a:buFontTx/>
              <a:buNone/>
            </a:pPr>
            <a:r>
              <a:rPr lang="ru-RU" sz="2000" dirty="0" smtClean="0"/>
              <a:t> </a:t>
            </a:r>
            <a:r>
              <a:rPr lang="ru-RU" sz="2000" dirty="0" err="1" smtClean="0"/>
              <a:t>Среднеиюльская</a:t>
            </a:r>
            <a:r>
              <a:rPr lang="ru-RU" sz="2000" dirty="0" smtClean="0"/>
              <a:t> </a:t>
            </a:r>
            <a:r>
              <a:rPr lang="en-US" sz="2000" dirty="0" smtClean="0"/>
              <a:t>t –</a:t>
            </a:r>
            <a:r>
              <a:rPr lang="ru-RU" sz="2000" dirty="0" smtClean="0"/>
              <a:t> </a:t>
            </a:r>
            <a:r>
              <a:rPr lang="ru-RU" sz="2000" b="1" dirty="0" smtClean="0"/>
              <a:t>10-</a:t>
            </a:r>
            <a:r>
              <a:rPr lang="en-US" sz="2000" b="1" dirty="0" smtClean="0"/>
              <a:t>20</a:t>
            </a:r>
            <a:r>
              <a:rPr lang="ru-RU" sz="2000" b="1" dirty="0" smtClean="0"/>
              <a:t> С</a:t>
            </a:r>
          </a:p>
          <a:p>
            <a:pPr marL="0" indent="0" algn="just">
              <a:buFontTx/>
              <a:buNone/>
            </a:pPr>
            <a:r>
              <a:rPr lang="ru-RU" sz="2000" dirty="0" err="1" smtClean="0"/>
              <a:t>Среднеянварская</a:t>
            </a:r>
            <a:r>
              <a:rPr lang="ru-RU" sz="2000" dirty="0" smtClean="0"/>
              <a:t> </a:t>
            </a:r>
            <a:r>
              <a:rPr lang="en-US" sz="2000" dirty="0" smtClean="0"/>
              <a:t>t – </a:t>
            </a:r>
            <a:r>
              <a:rPr lang="en-US" sz="2000" b="1" dirty="0" smtClean="0"/>
              <a:t>-18-20 (-40- 50 </a:t>
            </a:r>
            <a:r>
              <a:rPr lang="ru-RU" sz="2000" b="1" dirty="0" smtClean="0"/>
              <a:t>в Вост. Сибири)</a:t>
            </a:r>
          </a:p>
          <a:p>
            <a:pPr marL="0" indent="0" algn="just">
              <a:buFontTx/>
              <a:buNone/>
            </a:pPr>
            <a:r>
              <a:rPr lang="ru-RU" sz="2000" b="1" i="1" dirty="0" smtClean="0"/>
              <a:t>Осадки</a:t>
            </a:r>
            <a:r>
              <a:rPr lang="ru-RU" sz="2000" dirty="0" smtClean="0"/>
              <a:t> – Центральная таежная обл. </a:t>
            </a:r>
            <a:r>
              <a:rPr lang="ru-RU" sz="2000" b="1" dirty="0" smtClean="0"/>
              <a:t>350-700 мм/год</a:t>
            </a:r>
          </a:p>
          <a:p>
            <a:pPr marL="0" indent="0" algn="just">
              <a:buFontTx/>
              <a:buNone/>
            </a:pPr>
            <a:r>
              <a:rPr lang="ru-RU" sz="2000" b="1" i="1" dirty="0" smtClean="0"/>
              <a:t>                 </a:t>
            </a:r>
            <a:r>
              <a:rPr lang="ru-RU" sz="2000" dirty="0" err="1" smtClean="0"/>
              <a:t>Восточно-сибирская</a:t>
            </a:r>
            <a:r>
              <a:rPr lang="ru-RU" sz="2000" dirty="0" smtClean="0"/>
              <a:t> </a:t>
            </a:r>
            <a:r>
              <a:rPr lang="ru-RU" sz="2000" dirty="0" err="1" smtClean="0"/>
              <a:t>мерзлотно</a:t>
            </a:r>
            <a:r>
              <a:rPr lang="ru-RU" sz="2000" dirty="0" smtClean="0"/>
              <a:t> –таежная </a:t>
            </a:r>
            <a:r>
              <a:rPr lang="ru-RU" sz="2000" b="1" dirty="0" smtClean="0"/>
              <a:t>150-600 мм/год</a:t>
            </a:r>
          </a:p>
          <a:p>
            <a:pPr marL="0" indent="0" algn="just">
              <a:buFontTx/>
              <a:buNone/>
            </a:pPr>
            <a:r>
              <a:rPr lang="ru-RU" sz="2000" dirty="0" smtClean="0"/>
              <a:t>                 Дальневосточная лугово-лесная </a:t>
            </a:r>
            <a:r>
              <a:rPr lang="ru-RU" sz="2000" b="1" dirty="0" smtClean="0"/>
              <a:t>380-1000 мм/год</a:t>
            </a:r>
          </a:p>
          <a:p>
            <a:pPr marL="0" indent="0" algn="just">
              <a:buFontTx/>
              <a:buNone/>
            </a:pPr>
            <a:r>
              <a:rPr lang="ru-RU" sz="2000" dirty="0" smtClean="0"/>
              <a:t>Водный режим – промывной, среднегодовой </a:t>
            </a:r>
            <a:r>
              <a:rPr lang="ru-RU" sz="2000" i="1" dirty="0" smtClean="0"/>
              <a:t>КУ</a:t>
            </a:r>
            <a:r>
              <a:rPr lang="ru-RU" sz="2000" b="1" i="1" dirty="0" smtClean="0"/>
              <a:t> – </a:t>
            </a:r>
            <a:r>
              <a:rPr lang="ru-RU" sz="2000" b="1" dirty="0" smtClean="0"/>
              <a:t>1,5-1</a:t>
            </a:r>
          </a:p>
          <a:p>
            <a:pPr marL="0" indent="0" algn="just">
              <a:buFontTx/>
              <a:buNone/>
            </a:pPr>
            <a:r>
              <a:rPr lang="ru-RU" sz="2000" b="1" i="1" dirty="0" smtClean="0"/>
              <a:t>Почвообразующие породы: </a:t>
            </a:r>
            <a:r>
              <a:rPr lang="ru-RU" sz="2000" dirty="0" smtClean="0"/>
              <a:t>ледниковые и водно-ледниковые отложения</a:t>
            </a:r>
          </a:p>
          <a:p>
            <a:pPr marL="0" indent="0" algn="just">
              <a:buFontTx/>
              <a:buNone/>
            </a:pPr>
            <a:r>
              <a:rPr lang="ru-RU" sz="2000" dirty="0" smtClean="0"/>
              <a:t>(морена, покровные суглинки, водно-ледниковые пески и супеси), ленточные глины, элювий и делювий коренных пород, древний и современный аллювий </a:t>
            </a:r>
          </a:p>
          <a:p>
            <a:pPr marL="0" indent="0" algn="just">
              <a:buFontTx/>
              <a:buNone/>
            </a:pPr>
            <a:r>
              <a:rPr lang="ru-RU" sz="2000" b="1" i="1" dirty="0" smtClean="0"/>
              <a:t>Растительность:</a:t>
            </a:r>
            <a:r>
              <a:rPr lang="ru-RU" sz="2000" dirty="0" smtClean="0"/>
              <a:t> хвойные леса, на юге пояса – с примесью широколиственных пород, суходольные и пойменные луга, болота (верховые, низинные, переходные)</a:t>
            </a:r>
            <a:endParaRPr lang="ru-RU" sz="2000" b="1" i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Ретро">
  <a:themeElements>
    <a:clrScheme name="Ретро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Ретро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Ретро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146</TotalTime>
  <Words>696</Words>
  <Application>Microsoft Office PowerPoint</Application>
  <PresentationFormat>Экран (4:3)</PresentationFormat>
  <Paragraphs>118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4" baseType="lpstr">
      <vt:lpstr>Calibri</vt:lpstr>
      <vt:lpstr>Calibri Light</vt:lpstr>
      <vt:lpstr>Ретро</vt:lpstr>
      <vt:lpstr>Классификация почв</vt:lpstr>
      <vt:lpstr>Классификация почв – объединение их в группы на основании происхождения, важнейших свойств и особенностей плодородия</vt:lpstr>
      <vt:lpstr>Классификационные системы, используемые в современном  почвоведении</vt:lpstr>
      <vt:lpstr>«Классификация и диагностика  почв СССР, 1977» </vt:lpstr>
      <vt:lpstr>Основные таксономические единицы, используемые в «Классификации и диагностике почв СССР, 1977»</vt:lpstr>
      <vt:lpstr>Основные морфологические признаки,  используемые при описании почвенного профиля</vt:lpstr>
      <vt:lpstr>Закономерности географического  распространения почв</vt:lpstr>
      <vt:lpstr>Горизонтальная зональность почв мира</vt:lpstr>
      <vt:lpstr>Презентация PowerPoint</vt:lpstr>
      <vt:lpstr>  Бореальный пояс  в меридиональном направлении делится на области:       - Западную лугово-лесную;       - Центральную таежно-лесную умеренно-континентальную           (европейская часть и Западная Сибирь);       - Восточносибирскую мерзлотно-таежную континентальную;       - Дальневосточную таежно-лугово-лесную              Области подразделяются на фации:        - теплую (западная и южноевропейская)       - умеренную (восточноевропейская)       - холодную ( западно- и среднесибирская)       - длительномерзлотную (восточносибирская и дальневосточная)       - холодную влажную ( Камчатка, Сахалин) </vt:lpstr>
      <vt:lpstr>Условия почвообразования  на территории бореального пояса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Процессы почвообразования</dc:title>
  <dc:creator>DNS</dc:creator>
  <cp:lastModifiedBy>user</cp:lastModifiedBy>
  <cp:revision>20</cp:revision>
  <dcterms:created xsi:type="dcterms:W3CDTF">2016-03-31T11:30:38Z</dcterms:created>
  <dcterms:modified xsi:type="dcterms:W3CDTF">2020-03-27T02:49:01Z</dcterms:modified>
</cp:coreProperties>
</file>